
<file path=[Content_Types].xml><?xml version="1.0" encoding="utf-8"?>
<Types xmlns="http://schemas.openxmlformats.org/package/2006/content-types">
  <Default Extension="vsd" ContentType="application/vnd.visio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3437-1CA6-4020-865E-9DD5E5BF4C1A}" type="datetimeFigureOut">
              <a:rPr lang="id-ID" smtClean="0"/>
              <a:t>12/04/2019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5DAB-7F0B-4E64-9A33-C5994A8CDBC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9193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3437-1CA6-4020-865E-9DD5E5BF4C1A}" type="datetimeFigureOut">
              <a:rPr lang="id-ID" smtClean="0"/>
              <a:t>12/04/2019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5DAB-7F0B-4E64-9A33-C5994A8CDBC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916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3437-1CA6-4020-865E-9DD5E5BF4C1A}" type="datetimeFigureOut">
              <a:rPr lang="id-ID" smtClean="0"/>
              <a:t>12/04/2019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5DAB-7F0B-4E64-9A33-C5994A8CDBC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17621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3437-1CA6-4020-865E-9DD5E5BF4C1A}" type="datetimeFigureOut">
              <a:rPr lang="id-ID" smtClean="0"/>
              <a:t>12/04/2019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5DAB-7F0B-4E64-9A33-C5994A8CDBC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6841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3437-1CA6-4020-865E-9DD5E5BF4C1A}" type="datetimeFigureOut">
              <a:rPr lang="id-ID" smtClean="0"/>
              <a:t>12/04/2019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5DAB-7F0B-4E64-9A33-C5994A8CDBC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3426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3437-1CA6-4020-865E-9DD5E5BF4C1A}" type="datetimeFigureOut">
              <a:rPr lang="id-ID" smtClean="0"/>
              <a:t>12/04/2019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5DAB-7F0B-4E64-9A33-C5994A8CDBC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4446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3437-1CA6-4020-865E-9DD5E5BF4C1A}" type="datetimeFigureOut">
              <a:rPr lang="id-ID" smtClean="0"/>
              <a:t>12/04/2019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5DAB-7F0B-4E64-9A33-C5994A8CDBC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20245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3437-1CA6-4020-865E-9DD5E5BF4C1A}" type="datetimeFigureOut">
              <a:rPr lang="id-ID" smtClean="0"/>
              <a:t>12/04/2019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5DAB-7F0B-4E64-9A33-C5994A8CDBC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9892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3437-1CA6-4020-865E-9DD5E5BF4C1A}" type="datetimeFigureOut">
              <a:rPr lang="id-ID" smtClean="0"/>
              <a:t>12/04/2019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5DAB-7F0B-4E64-9A33-C5994A8CDBC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07703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3437-1CA6-4020-865E-9DD5E5BF4C1A}" type="datetimeFigureOut">
              <a:rPr lang="id-ID" smtClean="0"/>
              <a:t>12/04/2019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5DAB-7F0B-4E64-9A33-C5994A8CDBC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94227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C3437-1CA6-4020-865E-9DD5E5BF4C1A}" type="datetimeFigureOut">
              <a:rPr lang="id-ID" smtClean="0"/>
              <a:t>12/04/2019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5DAB-7F0B-4E64-9A33-C5994A8CDBC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02451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C3437-1CA6-4020-865E-9DD5E5BF4C1A}" type="datetimeFigureOut">
              <a:rPr lang="id-ID" smtClean="0"/>
              <a:t>12/04/2019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15DAB-7F0B-4E64-9A33-C5994A8CDBC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72528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Visio_Drawing2.vsd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Microsoft_Visio_Drawing3.vsd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Visio_Drawing1.vsd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d-ID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PENERAPAN ALGORITMA K-MEANS UNTUK MENGELOMPOKAN USAHA MIKRO</a:t>
            </a:r>
            <a:br>
              <a:rPr lang="id-ID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d-ID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KECIL MENENGAH</a:t>
            </a:r>
            <a:endParaRPr lang="id-ID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endParaRPr lang="id-ID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d-ID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d-ID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d-ID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d-ID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d-ID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d-ID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id-ID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id-ID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SKRIPSI</a:t>
            </a:r>
            <a:endParaRPr lang="id-ID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id-ID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d-ID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NAMA : TAMSIL MANGGARAI</a:t>
            </a:r>
          </a:p>
          <a:p>
            <a:pPr marL="0" indent="0">
              <a:buNone/>
            </a:pPr>
            <a:r>
              <a:rPr lang="id-ID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NIM     : T311517O</a:t>
            </a:r>
            <a:endParaRPr lang="id-ID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777" y="1994767"/>
            <a:ext cx="2432267" cy="243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5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11297" y="1338819"/>
            <a:ext cx="8147824" cy="4408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Hasil</a:t>
            </a:r>
            <a:r>
              <a:rPr lang="en-US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Konstruksi</a:t>
            </a:r>
            <a:r>
              <a:rPr lang="en-US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Sistem</a:t>
            </a:r>
            <a:endParaRPr lang="id-ID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Pada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tahap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konstruksi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sistem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hasil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dari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analisisdan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desain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sistem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kemudian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diterjemahkan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kekonstruksi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sistem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/software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menggunakan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bahasa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pemrograman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PHP.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Adapun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alat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bantu yang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digunakan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pada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tahap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ini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adalah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:</a:t>
            </a:r>
            <a:endParaRPr lang="id-ID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PHP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pemrogramannya</a:t>
            </a:r>
            <a:endParaRPr lang="id-ID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Mysql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tempat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penyimpanan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databasenya</a:t>
            </a:r>
            <a:endParaRPr lang="id-ID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Notepad++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Editor </a:t>
            </a:r>
            <a:r>
              <a:rPr lang="en-US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Webnya</a:t>
            </a:r>
            <a:endParaRPr lang="id-ID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21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Folowgraf White Box</a:t>
            </a:r>
            <a:endParaRPr lang="id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34919" y="169068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7263745"/>
              </p:ext>
            </p:extLst>
          </p:nvPr>
        </p:nvGraphicFramePr>
        <p:xfrm>
          <a:off x="6773336" y="183650"/>
          <a:ext cx="1457325" cy="5765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Visio" r:id="rId3" imgW="1998642" imgH="10582476" progId="Visio.Drawing.11">
                  <p:embed/>
                </p:oleObj>
              </mc:Choice>
              <mc:Fallback>
                <p:oleObj name="Visio" r:id="rId3" imgW="1998642" imgH="10582476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3336" y="183650"/>
                        <a:ext cx="1457325" cy="57655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614083" y="1836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7983769"/>
              </p:ext>
            </p:extLst>
          </p:nvPr>
        </p:nvGraphicFramePr>
        <p:xfrm>
          <a:off x="8614083" y="183650"/>
          <a:ext cx="2581275" cy="5686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" name="Visio" r:id="rId5" imgW="3483587" imgH="10294727" progId="Visio.Drawing.11">
                  <p:embed/>
                </p:oleObj>
              </mc:Choice>
              <mc:Fallback>
                <p:oleObj name="Visio" r:id="rId5" imgW="3483587" imgH="10294727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4083" y="183650"/>
                        <a:ext cx="2581275" cy="56865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716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36702" y="312233"/>
            <a:ext cx="9991493" cy="5827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  <a:tabLst>
                <a:tab pos="2038350" algn="l"/>
              </a:tabLst>
            </a:pPr>
            <a:r>
              <a:rPr lang="en-US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Perhitungan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CC </a:t>
            </a:r>
            <a:r>
              <a:rPr lang="en-US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pada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WhiteBox</a:t>
            </a:r>
            <a:endParaRPr lang="id-ID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800100" algn="l"/>
              </a:tabLs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Dari </a:t>
            </a:r>
            <a:r>
              <a:rPr lang="en-US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Hasil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Flowgraph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tersebut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didapatkan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:</a:t>
            </a:r>
            <a:endParaRPr lang="id-ID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800100" algn="l"/>
              </a:tabLst>
            </a:pPr>
            <a:r>
              <a:rPr lang="en-US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Diketahui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:</a:t>
            </a:r>
            <a:endParaRPr lang="id-ID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800100" algn="l"/>
              </a:tabLs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Region (R)</a:t>
            </a:r>
            <a:r>
              <a:rPr lang="id-ID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 17</a:t>
            </a:r>
            <a:r>
              <a:rPr lang="id-ID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endParaRPr lang="id-ID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800100" algn="l"/>
              </a:tabLs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Node (N)</a:t>
            </a:r>
            <a:r>
              <a:rPr lang="id-ID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 40 </a:t>
            </a:r>
            <a:r>
              <a:rPr lang="id-ID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 </a:t>
            </a:r>
            <a:endParaRPr lang="id-ID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800100" algn="l"/>
              </a:tabLs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Edge (E)</a:t>
            </a:r>
            <a:r>
              <a:rPr lang="id-ID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lang="id-ID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54 ;  </a:t>
            </a:r>
            <a:endParaRPr lang="id-ID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800100" algn="l"/>
              </a:tabLs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Predicate Node (P)</a:t>
            </a:r>
            <a:r>
              <a:rPr lang="id-ID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id-ID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endParaRPr lang="id-ID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n-US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Rumus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:	V(G) = (E-N)+2</a:t>
            </a:r>
            <a:endParaRPr lang="id-ID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n-US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Atau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V(G) = P+1</a:t>
            </a:r>
            <a:endParaRPr lang="id-ID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en-US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Penyelesaian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:</a:t>
            </a:r>
            <a:endParaRPr lang="id-ID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  <a:tabLst>
                <a:tab pos="457200" algn="l"/>
                <a:tab pos="800100" algn="l"/>
              </a:tabLs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 (G)	=  55 – 40 + 2</a:t>
            </a:r>
            <a:endParaRPr lang="id-ID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  <a:tabLst>
                <a:tab pos="457200" algn="l"/>
                <a:tab pos="800100" algn="l"/>
              </a:tabLs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= 55 – 40 + 2 = </a:t>
            </a:r>
            <a:r>
              <a:rPr lang="id-ID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17</a:t>
            </a:r>
            <a:endParaRPr lang="id-ID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  <a:tabLst>
                <a:tab pos="457200" algn="l"/>
                <a:tab pos="800100" algn="l"/>
              </a:tabLs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 (G)	=  P + 1</a:t>
            </a:r>
            <a:endParaRPr lang="id-ID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  <a:tabLst>
                <a:tab pos="457200" algn="l"/>
                <a:tab pos="800100" algn="l"/>
              </a:tabLs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=  16 + 1</a:t>
            </a:r>
            <a:endParaRPr lang="id-ID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  <a:tabLst>
                <a:tab pos="457200" algn="l"/>
                <a:tab pos="800100" algn="l"/>
              </a:tabLs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=  17</a:t>
            </a:r>
            <a:endParaRPr lang="id-ID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  <a:tabLst>
                <a:tab pos="457200" algn="l"/>
                <a:tab pos="800100" algn="l"/>
              </a:tabLst>
            </a:pPr>
            <a:r>
              <a:rPr lang="id-ID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CC = R1,R2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R3, R4, R5</a:t>
            </a:r>
            <a:r>
              <a:rPr lang="id-ID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R6, R7, R8, R9, R10, R11, R12, R13, R14, R15, R16,    </a:t>
            </a:r>
            <a:endParaRPr lang="id-ID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  <a:tabLst>
                <a:tab pos="457200" algn="l"/>
                <a:tab pos="800100" algn="l"/>
              </a:tabLst>
            </a:pPr>
            <a:r>
              <a:rPr lang="id-ID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R17.</a:t>
            </a:r>
            <a:endParaRPr lang="id-ID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444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467846"/>
              </p:ext>
            </p:extLst>
          </p:nvPr>
        </p:nvGraphicFramePr>
        <p:xfrm>
          <a:off x="3488267" y="657224"/>
          <a:ext cx="6231465" cy="60512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4322"/>
                <a:gridCol w="4531744"/>
                <a:gridCol w="1255399"/>
              </a:tblGrid>
              <a:tr h="2348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No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Path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Keterangan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  <a:tr h="2890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1-2</a:t>
                      </a:r>
                      <a:r>
                        <a:rPr lang="en-US" sz="1100">
                          <a:effectLst/>
                        </a:rPr>
                        <a:t>-</a:t>
                      </a:r>
                      <a:r>
                        <a:rPr lang="id-ID" sz="1100">
                          <a:effectLst/>
                        </a:rPr>
                        <a:t>3-2</a:t>
                      </a:r>
                      <a:r>
                        <a:rPr lang="en-US" sz="1100">
                          <a:effectLst/>
                        </a:rPr>
                        <a:t>…..40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  <a:tr h="2277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1-2-3-4-5-6-7-6-…….40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  <a:tr h="2348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1-2-3-4-5-6-7-8-9-8…….40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  <a:tr h="3798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1-2-3-4-5-6-7-8-9-10-11-10…</a:t>
                      </a:r>
                      <a:r>
                        <a:rPr lang="id-ID" sz="1100">
                          <a:effectLst/>
                        </a:rPr>
                        <a:t>....</a:t>
                      </a:r>
                      <a:r>
                        <a:rPr lang="en-US" sz="1100">
                          <a:effectLst/>
                        </a:rPr>
                        <a:t>….</a:t>
                      </a:r>
                      <a:r>
                        <a:rPr lang="id-ID" sz="1100">
                          <a:effectLst/>
                        </a:rPr>
                        <a:t>40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  <a:tr h="2348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1-2-3-4-5-6-7-8-9-10-11-12-13-12…</a:t>
                      </a:r>
                      <a:r>
                        <a:rPr lang="id-ID" sz="1100">
                          <a:effectLst/>
                        </a:rPr>
                        <a:t>40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  <a:tr h="2348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100">
                          <a:effectLst/>
                        </a:rPr>
                        <a:t>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1-2-3-4-5-6-7-8-9-10-11-12-13-14-15-14…</a:t>
                      </a:r>
                      <a:r>
                        <a:rPr lang="id-ID" sz="1100">
                          <a:effectLst/>
                        </a:rPr>
                        <a:t>............40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  <a:tr h="3092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100">
                          <a:effectLst/>
                        </a:rPr>
                        <a:t>7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1-2-3-4-5-6-7-8-9-10-11-12-13-14-15-16-17-16…</a:t>
                      </a:r>
                      <a:r>
                        <a:rPr lang="id-ID" sz="1100">
                          <a:effectLst/>
                        </a:rPr>
                        <a:t>...............40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  <a:tr h="3092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100">
                          <a:effectLst/>
                        </a:rPr>
                        <a:t>8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1-2-3-4-5-6-7-8-9-10-11-12-13-14-15-16-17-18-19-18…</a:t>
                      </a:r>
                      <a:r>
                        <a:rPr lang="id-ID" sz="1100" dirty="0">
                          <a:effectLst/>
                        </a:rPr>
                        <a:t>...................</a:t>
                      </a:r>
                      <a:r>
                        <a:rPr lang="en-US" sz="1100" dirty="0">
                          <a:effectLst/>
                        </a:rPr>
                        <a:t>…</a:t>
                      </a:r>
                      <a:r>
                        <a:rPr lang="id-ID" sz="1100" dirty="0">
                          <a:effectLst/>
                        </a:rPr>
                        <a:t>.........40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  <a:tr h="3092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100">
                          <a:effectLst/>
                        </a:rPr>
                        <a:t>9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1-2-3-4-5-6-7-8-9-10-11-12-13-14-15-16-17-18</a:t>
                      </a:r>
                      <a:r>
                        <a:rPr lang="id-ID" sz="1100" dirty="0">
                          <a:effectLst/>
                        </a:rPr>
                        <a:t>-19-20-21-20</a:t>
                      </a:r>
                      <a:r>
                        <a:rPr lang="id-ID" sz="1100" dirty="0" smtClean="0">
                          <a:effectLst/>
                        </a:rPr>
                        <a:t>........................</a:t>
                      </a:r>
                      <a:r>
                        <a:rPr lang="id-ID" sz="1100" dirty="0">
                          <a:effectLst/>
                        </a:rPr>
                        <a:t>40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  <a:tr h="3092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100">
                          <a:effectLst/>
                        </a:rPr>
                        <a:t>10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1-2-3-4-5-6-7-8-9-10-11-12-13-14-15-16-17-18</a:t>
                      </a:r>
                      <a:r>
                        <a:rPr lang="id-ID" sz="1100" dirty="0">
                          <a:effectLst/>
                        </a:rPr>
                        <a:t>-19-20-21-22-23-24-23</a:t>
                      </a:r>
                      <a:r>
                        <a:rPr lang="id-ID" sz="1100" dirty="0" smtClean="0">
                          <a:effectLst/>
                        </a:rPr>
                        <a:t>..........</a:t>
                      </a:r>
                      <a:r>
                        <a:rPr lang="id-ID" sz="1100" dirty="0">
                          <a:effectLst/>
                        </a:rPr>
                        <a:t>40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  <a:tr h="3092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100">
                          <a:effectLst/>
                        </a:rPr>
                        <a:t>11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1-2-3-4-5-6-7-8-9-10-11-12-13-14-15-16-17-18</a:t>
                      </a:r>
                      <a:r>
                        <a:rPr lang="id-ID" sz="1100">
                          <a:effectLst/>
                        </a:rPr>
                        <a:t>-19-20-21-22-23-24-25-26-27-26...........................40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  <a:tr h="3092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100">
                          <a:effectLst/>
                        </a:rPr>
                        <a:t>12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1-2-3-4-5-6-7-8-9-10-11-12-13-14-15-16-17-18</a:t>
                      </a:r>
                      <a:r>
                        <a:rPr lang="id-ID" sz="1100">
                          <a:effectLst/>
                        </a:rPr>
                        <a:t>-19-20-21-22-23-24-25-26-27-26...........................40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  <a:tr h="3092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100">
                          <a:effectLst/>
                        </a:rPr>
                        <a:t>13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1-2-3-4-5-6-7-8-9-10-11-12-13-14-15-16-17-18</a:t>
                      </a:r>
                      <a:r>
                        <a:rPr lang="id-ID" sz="1100">
                          <a:effectLst/>
                        </a:rPr>
                        <a:t>-19-20-21-22-23-24-25-26-27-28-29-30-31-30.............40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  <a:tr h="4639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100">
                          <a:effectLst/>
                        </a:rPr>
                        <a:t>14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1-2-3-4-5-6-7-8-9-10-11-12-13-14-15-16-17-18</a:t>
                      </a:r>
                      <a:r>
                        <a:rPr lang="id-ID" sz="1100">
                          <a:effectLst/>
                        </a:rPr>
                        <a:t>-19-20-21-22-23-24-25-26-27-28-29-30-31-32-33-34-35-34.............40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  <a:tr h="4639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100">
                          <a:effectLst/>
                        </a:rPr>
                        <a:t>15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1-2-3-4-5-6-7-8-9-10-11-12-13-14-15-16-17-18</a:t>
                      </a:r>
                      <a:r>
                        <a:rPr lang="id-ID" sz="1100">
                          <a:effectLst/>
                        </a:rPr>
                        <a:t>-19-20-21-22-23-24-25-26-27-28-29-30-31-32-33-34-35-36-37-36.............40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  <a:tr h="4639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100">
                          <a:effectLst/>
                        </a:rPr>
                        <a:t>16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1-2-3-4-5-6-7-8-9-10-11-12-13-14-15-16-17-18</a:t>
                      </a:r>
                      <a:r>
                        <a:rPr lang="id-ID" sz="1100">
                          <a:effectLst/>
                        </a:rPr>
                        <a:t>-19-20-21-22-23-24-25-26-27-28-29-30-31-32-33-34-35-36-37-38-39-38.............40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  <a:tr h="4639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100">
                          <a:effectLst/>
                        </a:rPr>
                        <a:t>17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1-2-3-4-5-6-7-8-9-10-11-12-13-14-15-16-17-18</a:t>
                      </a:r>
                      <a:r>
                        <a:rPr lang="id-ID" sz="1100" dirty="0">
                          <a:effectLst/>
                        </a:rPr>
                        <a:t>-19-20-21-22-23-24-25-26-27-28-29-30-31-32-33-34-35-36-37-38-39-40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</a:rPr>
                        <a:t>OK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62" marR="40262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453289" y="296588"/>
            <a:ext cx="222894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Tabel</a:t>
            </a:r>
            <a:r>
              <a: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Path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White Box</a:t>
            </a:r>
            <a:endParaRPr kumimoji="0" lang="id-ID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96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4717648"/>
              </p:ext>
            </p:extLst>
          </p:nvPr>
        </p:nvGraphicFramePr>
        <p:xfrm>
          <a:off x="4222045" y="613081"/>
          <a:ext cx="5836354" cy="59020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3483"/>
                <a:gridCol w="2078580"/>
                <a:gridCol w="1814644"/>
                <a:gridCol w="569647"/>
              </a:tblGrid>
              <a:tr h="2732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Input/Event</a:t>
                      </a:r>
                      <a:endParaRPr lang="id-ID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Fungsi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Hasil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 smtClean="0">
                          <a:effectLst/>
                        </a:rPr>
                        <a:t>Hasil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 smtClean="0">
                          <a:effectLst/>
                        </a:rPr>
                        <a:t>Uji</a:t>
                      </a:r>
                      <a:endParaRPr lang="id-ID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</a:tr>
              <a:tr h="14465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Login</a:t>
                      </a:r>
                      <a:endParaRPr lang="id-ID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Login dengan menginputkan username dan password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900" dirty="0" err="1">
                          <a:effectLst/>
                        </a:rPr>
                        <a:t>Jika</a:t>
                      </a:r>
                      <a:r>
                        <a:rPr lang="en-US" sz="900" dirty="0">
                          <a:effectLst/>
                        </a:rPr>
                        <a:t> Password Salah, </a:t>
                      </a:r>
                      <a:r>
                        <a:rPr lang="en-US" sz="900" dirty="0" err="1">
                          <a:effectLst/>
                        </a:rPr>
                        <a:t>maka</a:t>
                      </a:r>
                      <a:r>
                        <a:rPr lang="en-US" sz="900" dirty="0">
                          <a:effectLst/>
                        </a:rPr>
                        <a:t> </a:t>
                      </a:r>
                      <a:r>
                        <a:rPr lang="en-US" sz="900" dirty="0" err="1">
                          <a:effectLst/>
                        </a:rPr>
                        <a:t>ulangi</a:t>
                      </a:r>
                      <a:r>
                        <a:rPr lang="en-US" sz="900" dirty="0">
                          <a:effectLst/>
                        </a:rPr>
                        <a:t> </a:t>
                      </a:r>
                      <a:r>
                        <a:rPr lang="en-US" sz="900" dirty="0" err="1">
                          <a:effectLst/>
                        </a:rPr>
                        <a:t>memasukkan</a:t>
                      </a:r>
                      <a:r>
                        <a:rPr lang="en-US" sz="900" dirty="0">
                          <a:effectLst/>
                        </a:rPr>
                        <a:t> username </a:t>
                      </a:r>
                      <a:r>
                        <a:rPr lang="en-US" sz="900" dirty="0" err="1">
                          <a:effectLst/>
                        </a:rPr>
                        <a:t>dan</a:t>
                      </a:r>
                      <a:r>
                        <a:rPr lang="en-US" sz="900" dirty="0">
                          <a:effectLst/>
                        </a:rPr>
                        <a:t> password</a:t>
                      </a:r>
                      <a:endParaRPr lang="id-ID" sz="9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900" dirty="0" err="1">
                          <a:effectLst/>
                        </a:rPr>
                        <a:t>Jika</a:t>
                      </a:r>
                      <a:r>
                        <a:rPr lang="en-US" sz="900" dirty="0">
                          <a:effectLst/>
                        </a:rPr>
                        <a:t> Password </a:t>
                      </a:r>
                      <a:r>
                        <a:rPr lang="en-US" sz="900" dirty="0" err="1">
                          <a:effectLst/>
                        </a:rPr>
                        <a:t>Benar</a:t>
                      </a:r>
                      <a:r>
                        <a:rPr lang="en-US" sz="900" dirty="0">
                          <a:effectLst/>
                        </a:rPr>
                        <a:t>, </a:t>
                      </a:r>
                      <a:r>
                        <a:rPr lang="en-US" sz="900" dirty="0" err="1">
                          <a:effectLst/>
                        </a:rPr>
                        <a:t>akan</a:t>
                      </a:r>
                      <a:r>
                        <a:rPr lang="en-US" sz="900" dirty="0">
                          <a:effectLst/>
                        </a:rPr>
                        <a:t> </a:t>
                      </a:r>
                      <a:r>
                        <a:rPr lang="en-US" sz="900" dirty="0" err="1">
                          <a:effectLst/>
                        </a:rPr>
                        <a:t>masuk</a:t>
                      </a:r>
                      <a:r>
                        <a:rPr lang="en-US" sz="900" dirty="0">
                          <a:effectLst/>
                        </a:rPr>
                        <a:t> </a:t>
                      </a:r>
                      <a:r>
                        <a:rPr lang="en-US" sz="900" dirty="0" err="1">
                          <a:effectLst/>
                        </a:rPr>
                        <a:t>ke</a:t>
                      </a:r>
                      <a:r>
                        <a:rPr lang="en-US" sz="900" dirty="0">
                          <a:effectLst/>
                        </a:rPr>
                        <a:t> sis</a:t>
                      </a:r>
                      <a:r>
                        <a:rPr lang="id-ID" sz="900" dirty="0">
                          <a:effectLst/>
                        </a:rPr>
                        <a:t>t</a:t>
                      </a:r>
                      <a:r>
                        <a:rPr lang="en-US" sz="900" dirty="0" err="1">
                          <a:effectLst/>
                        </a:rPr>
                        <a:t>em</a:t>
                      </a:r>
                      <a:endParaRPr lang="id-ID" sz="9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 </a:t>
                      </a:r>
                      <a:endParaRPr lang="id-ID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Sesuai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 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</a:tr>
              <a:tr h="4098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Menu Home Admin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Menampilkan Halaman Admin</a:t>
                      </a:r>
                      <a:endParaRPr lang="id-ID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Halaman </a:t>
                      </a:r>
                      <a:r>
                        <a:rPr lang="en-US" sz="900">
                          <a:effectLst/>
                        </a:rPr>
                        <a:t>Admin</a:t>
                      </a:r>
                      <a:r>
                        <a:rPr lang="id-ID" sz="900">
                          <a:effectLst/>
                        </a:rPr>
                        <a:t> ditampilkan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 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Sesuai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</a:tr>
              <a:tr h="4098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Pilih Menuu Home Page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 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Menampilkan Halaman Home Page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Halaman </a:t>
                      </a:r>
                      <a:r>
                        <a:rPr lang="en-US" sz="900">
                          <a:effectLst/>
                        </a:rPr>
                        <a:t>Home Page </a:t>
                      </a:r>
                      <a:r>
                        <a:rPr lang="id-ID" sz="900">
                          <a:effectLst/>
                        </a:rPr>
                        <a:t>ditampilkan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Sesuai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</a:tr>
              <a:tr h="4098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Pilih Menu Profil Perusahaan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Menampilkan Halaman Profil Perusahaan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 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Halaman </a:t>
                      </a:r>
                      <a:r>
                        <a:rPr lang="en-US" sz="900">
                          <a:effectLst/>
                        </a:rPr>
                        <a:t>Profil Perusahaan </a:t>
                      </a:r>
                      <a:r>
                        <a:rPr lang="id-ID" sz="900">
                          <a:effectLst/>
                        </a:rPr>
                        <a:t>ditampilkan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Sesuai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</a:tr>
              <a:tr h="9153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Pilih menu Semua data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id-ID" sz="900">
                          <a:effectLst/>
                        </a:rPr>
                        <a:t>Menampilkan Halaman tabel         input data 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id-ID" sz="900">
                          <a:effectLst/>
                        </a:rPr>
                        <a:t>Menampilkan Halaman Input Cluster</a:t>
                      </a:r>
                    </a:p>
                    <a:p>
                      <a:pPr marL="8445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 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id-ID" sz="900">
                          <a:effectLst/>
                        </a:rPr>
                        <a:t>Halaman tabel input data ditampilkan</a:t>
                      </a: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id-ID" sz="900">
                          <a:effectLst/>
                        </a:rPr>
                        <a:t>Halaman Tabel Input Cluster ditampilkan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Sesuai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</a:tr>
              <a:tr h="2732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Pilih Menu Hasil Clustering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Menampilkan Halaman Hasil Cluster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 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Halaman Hasil Cluster ditampilkan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Sesuai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</a:tr>
              <a:tr h="40988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Pilih menu Hasil Diagram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Menampilkan Halaman Hasil Diagram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 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Halaman Hasil Diagram ditampilkan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Sesuai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</a:tr>
              <a:tr h="2732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Pilih menu Logout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Kembali ke halaman Login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Halaman Login ditampilkan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Sesuai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</a:tr>
              <a:tr h="2732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Pilih Menu Edit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Menampilkan Halaman Edit Data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 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Halaman Edit Data ditampilkan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Sesuai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</a:tr>
              <a:tr h="2732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Pilih Menu Hapus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Menampilkan Halaman Hapus Data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 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Halaman Hapus Data ditampilkan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Sesuai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</a:tr>
              <a:tr h="2732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Pilih Menuh Tambahkan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Menampilkan Halaman Tambah Data 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900">
                          <a:effectLst/>
                        </a:rPr>
                        <a:t>Halaman Tambah Data ditampilkan</a:t>
                      </a:r>
                      <a:endParaRPr lang="id-ID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900" dirty="0">
                          <a:effectLst/>
                        </a:rPr>
                        <a:t>Sesuai</a:t>
                      </a:r>
                      <a:endParaRPr lang="id-ID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9401" marR="29401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162953" y="249345"/>
            <a:ext cx="191142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Tabel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Black Box</a:t>
            </a:r>
            <a:endParaRPr kumimoji="0" lang="id-ID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62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136" y="0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</a:pPr>
            <a:r>
              <a:rPr lang="id-ID" b="1" dirty="0" smtClean="0">
                <a:solidFill>
                  <a:srgbClr val="2E74B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Pembahasan Model</a:t>
            </a:r>
            <a:endParaRPr lang="id-ID" sz="2000" b="1" dirty="0" smtClean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Setelah di lakukan pengujian metode pada bab IV maka di dapatkan kesimpulan hasil Cluster dengan melakukan uji coba untuk data Pengelompokan Sebanyak 1 tahun Data dengan menggunakan Algoritma K-Means untuk Mengelompokan Usaha Mikro Kecil Menengah.</a:t>
            </a:r>
            <a:endParaRPr lang="id-ID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8034749"/>
              </p:ext>
            </p:extLst>
          </p:nvPr>
        </p:nvGraphicFramePr>
        <p:xfrm>
          <a:off x="304798" y="3315671"/>
          <a:ext cx="6575503" cy="31408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87336"/>
                <a:gridCol w="3288167"/>
              </a:tblGrid>
              <a:tr h="1365544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PENERAPAN ALGORITMA K-MEANS UNTUK MENGELOMPOKAN </a:t>
                      </a:r>
                      <a:endParaRPr lang="id-ID" sz="11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USAHA MIKRO KECIL MENENGAH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5917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Iterasi 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50%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17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Iterasi  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75%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17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Iterasi 3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100%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82136" y="2944523"/>
            <a:ext cx="184403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Tabel </a:t>
            </a:r>
            <a:r>
              <a:rPr kumimoji="0" lang="id-ID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Hasil Clustering </a:t>
            </a:r>
            <a:endParaRPr kumimoji="0" lang="id-ID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322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3815" y="2098421"/>
            <a:ext cx="248520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Hasil Tampilan Window Sistem</a:t>
            </a: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15" y="2464420"/>
            <a:ext cx="5038725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723467" y="232352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Hasil Tampilan Window Home</a:t>
            </a:r>
            <a:b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355" y="2492629"/>
            <a:ext cx="5625057" cy="2762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22955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id-ID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id-ID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id-ID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4837" y="-33199"/>
            <a:ext cx="98912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</a:pPr>
            <a:r>
              <a:rPr lang="id-ID" b="1" dirty="0" smtClean="0">
                <a:solidFill>
                  <a:srgbClr val="2E74B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Pembahasan Model</a:t>
            </a:r>
            <a:endParaRPr lang="id-ID" sz="2000" b="1" dirty="0" smtClean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Setelah di lakukan pengujian metode pada bab IV maka di dapatkan kesimpulan hasil Cluster dengan melakukan uji coba untuk data Pengelompokan Sebanyak 1 tahun Data dengan menggunakan Algoritma K-Means untuk Mengelompokan Usaha Mikro Kecil Menengah.</a:t>
            </a:r>
            <a:endParaRPr lang="id-ID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2339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98447" y="108891"/>
            <a:ext cx="2741520" cy="907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Hasil Tampilan Window Input Dta Set</a:t>
            </a:r>
            <a:b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id-ID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433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21" y="457200"/>
            <a:ext cx="4800600" cy="546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370760" y="228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Hasil Tampilan Window Hasil Diagram Clustering</a:t>
            </a:r>
            <a:endParaRPr kumimoji="0" lang="id-ID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433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001" y="436032"/>
            <a:ext cx="5038725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38766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9847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9053" y="231460"/>
            <a:ext cx="11705053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4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Kesimpulan</a:t>
            </a:r>
            <a:endParaRPr lang="id-ID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Berdasarkan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penelitian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pada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Dinas Perindustrian dan Perdagangan Provinsi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Gorontalo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pembahasan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telah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diuraikan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sebelumnya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maka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ditarik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suatu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kesimpulan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id-ID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 algn="just">
              <a:lnSpc>
                <a:spcPct val="15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	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Aplikasi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data mining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Mengelompokan Usaha Mikro Kecil Mnengah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Menggu</a:t>
            </a:r>
            <a:r>
              <a:rPr lang="id-ID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K-Means Clustering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direkayasa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d-ID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 algn="just">
              <a:lnSpc>
                <a:spcPct val="150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	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diketahui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Aplikasi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data mining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Mengelompokan Uaha Mikro Kecil Menengah Pada Dinas Perindutrian dan Perdagangan Provinsi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Gorontalo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Menggukan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K-Means Clustering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dirancang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digunakan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Hal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dibuktikan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pengujian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White Box </a:t>
            </a:r>
            <a:r>
              <a:rPr lang="en-US" sz="1400" i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Tesing</a:t>
            </a:r>
            <a:r>
              <a:rPr lang="en-US" sz="14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Basis Path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menghasilkan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nilai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V(G) = CC,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serta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pengujian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Black Box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menggambarkan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kebenaran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sebuah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logika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sehingga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didapat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logika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flowchart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benar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menghasilkan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aplikasi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data mining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Clustering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tepat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digunakan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d-ID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d-ID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9052" y="3232281"/>
            <a:ext cx="11705053" cy="2805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1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Saran</a:t>
            </a:r>
            <a:endParaRPr lang="id-ID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Setelah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melakukan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Penelitian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Perancangan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aplikasi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d-ID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Mengelompokan Usaha Mikro Kecil Menengah Pada Dinas Perindustrian dan Perdagangan Provinsi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Gorontalo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Menggukan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Metode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K-Means Clustering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ada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beberapa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saran yang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perlu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diperhatikan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mencapai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tujuan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diharapkan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endParaRPr lang="id-ID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Agar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penelitian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konfigurasikan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Algoritma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komputasi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Perlu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eksperimen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algoritma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lain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mendapatkan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Clustering yang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lebih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baik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lagi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d-ID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Penulis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mengharapkan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agar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dilakukan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penambahan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data set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pusat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klaster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agar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klastering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lebih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banyak</a:t>
            </a:r>
            <a:r>
              <a:rPr lang="id-ID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d-ID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en-US" sz="1400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d-ID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75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id-ID" sz="8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TERIMAH KASIH</a:t>
            </a:r>
            <a:r>
              <a:rPr lang="id-ID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/>
            </a:r>
            <a:br>
              <a:rPr lang="id-ID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endParaRPr lang="id-ID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5875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Kerangka Pemikiran</a:t>
            </a:r>
            <a:endParaRPr lang="id-ID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461" y="303727"/>
            <a:ext cx="5586767" cy="6529981"/>
          </a:xfrm>
        </p:spPr>
      </p:pic>
    </p:spTree>
    <p:extLst>
      <p:ext uri="{BB962C8B-B14F-4D97-AF65-F5344CB8AC3E}">
        <p14:creationId xmlns:p14="http://schemas.microsoft.com/office/powerpoint/2010/main" val="420484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309511" y="699911"/>
            <a:ext cx="8647289" cy="2790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Hasil</a:t>
            </a:r>
            <a:r>
              <a:rPr lang="en-US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Pemodelan</a:t>
            </a:r>
            <a:endParaRPr lang="id-ID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Berikut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Tahapan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Algoritma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K-Means :</a:t>
            </a:r>
            <a:endParaRPr lang="id-ID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Penentuan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pusat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awal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Cluster</a:t>
            </a:r>
            <a:endParaRPr lang="id-ID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Perhitungan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jarak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pusat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Cluster</a:t>
            </a:r>
            <a:endParaRPr lang="id-ID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>
              <a:lnSpc>
                <a:spcPct val="150000"/>
              </a:lnSpc>
              <a:spcAft>
                <a:spcPts val="0"/>
              </a:spcAft>
            </a:pPr>
            <a:r>
              <a:rPr lang="id-ID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 mengukur jarak antara data dengan pusat  </a:t>
            </a:r>
            <a:r>
              <a:rPr lang="id-ID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cluster</a:t>
            </a:r>
            <a:r>
              <a:rPr lang="id-ID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digunakan </a:t>
            </a:r>
            <a:r>
              <a:rPr lang="id-ID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Euclidian distance</a:t>
            </a:r>
            <a:r>
              <a:rPr lang="id-ID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kemudian akan didapatkan matrik jarak.</a:t>
            </a:r>
            <a:endParaRPr lang="id-ID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42604" y="3345456"/>
            <a:ext cx="101938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Menentukan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Cluster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jarak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terdekat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pada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masing-masing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data</a:t>
            </a:r>
            <a:endParaRPr lang="id-ID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en-US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Menghitung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pusat</a:t>
            </a:r>
            <a:r>
              <a:rPr lang="en-US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Cluster </a:t>
            </a:r>
            <a:r>
              <a:rPr lang="en-US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baru</a:t>
            </a:r>
            <a:endParaRPr lang="id-ID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54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373630"/>
              </p:ext>
            </p:extLst>
          </p:nvPr>
        </p:nvGraphicFramePr>
        <p:xfrm>
          <a:off x="2942450" y="621856"/>
          <a:ext cx="5464881" cy="27295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8692"/>
                <a:gridCol w="1228692"/>
                <a:gridCol w="781823"/>
                <a:gridCol w="1112837"/>
                <a:gridCol w="1112837"/>
              </a:tblGrid>
              <a:tr h="24701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Kabupaten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Kecamatan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Jenis Usaha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247016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Mikro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Kecil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Menengah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7016">
                <a:tc rowSpan="9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kota Gorontalo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Dumbo raya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565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323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78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7016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 smtClean="0">
                          <a:effectLst/>
                        </a:rPr>
                        <a:t>Dungigi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197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7016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 smtClean="0">
                          <a:effectLst/>
                        </a:rPr>
                        <a:t>Hulonthalangi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891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266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19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7016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kota barat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1027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86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39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7016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kota tengah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868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88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18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7016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kota utara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348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246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46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59367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sipa tanah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606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341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73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7016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kota selatan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1350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1012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105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47016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kota timur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1556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115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3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445800" y="298691"/>
            <a:ext cx="21891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59000" algn="l"/>
              </a:tabLst>
            </a:pPr>
            <a:r>
              <a:rPr lang="id-ID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Contoh Tabel</a:t>
            </a: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Data Jenis Usaha</a:t>
            </a:r>
            <a:endParaRPr kumimoji="0" lang="id-ID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590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998555"/>
              </p:ext>
            </p:extLst>
          </p:nvPr>
        </p:nvGraphicFramePr>
        <p:xfrm>
          <a:off x="3567288" y="4258822"/>
          <a:ext cx="4198762" cy="1408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8613"/>
                <a:gridCol w="1048094"/>
                <a:gridCol w="828577"/>
                <a:gridCol w="1873478"/>
              </a:tblGrid>
              <a:tr h="281640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Jenis</a:t>
                      </a:r>
                      <a:r>
                        <a:rPr lang="id-ID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Usaha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281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mikro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Kecil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menengah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1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c1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1027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86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39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1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c2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1556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115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3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1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c3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565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323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78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895372" y="3940283"/>
            <a:ext cx="297209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Tabel </a:t>
            </a: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Contoh Sampel Data Jenis Usaha</a:t>
            </a:r>
            <a:endParaRPr kumimoji="0" lang="id-ID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10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2202" y="779915"/>
            <a:ext cx="1967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Diketahui rumus : </a:t>
            </a:r>
            <a:endParaRPr lang="id-ID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166"/>
              <p:cNvSpPr txBox="1"/>
              <p:nvPr/>
            </p:nvSpPr>
            <p:spPr>
              <a:xfrm>
                <a:off x="2732048" y="1329904"/>
                <a:ext cx="4482791" cy="755379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lIns="0" tIns="0" rIns="0" bIns="0" rtlCol="0" anchor="t">
                <a:no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id-ID" sz="2400" dirty="0" smtClean="0"/>
                  <a:t>C1</a:t>
                </a:r>
                <a:r>
                  <a:rPr lang="id-ID" sz="1600" dirty="0" smtClean="0"/>
                  <a:t>,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id-ID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id-ID" sz="1600" b="0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id-ID" sz="1600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</m:e>
                          <m:sup>
                            <m:r>
                              <a:rPr lang="id-ID" sz="16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d-ID" sz="1600" b="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id-ID" sz="1600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2−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d>
                          </m:e>
                          <m:sup>
                            <m:r>
                              <a:rPr lang="id-ID" sz="16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d-ID" sz="1600" b="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id-ID" sz="1600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3−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d>
                          </m:e>
                          <m:sup>
                            <m:r>
                              <a:rPr lang="id-ID" sz="16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d-ID" sz="1600" b="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rad>
                  </m:oMath>
                </a14:m>
                <a:endParaRPr lang="id-ID" sz="1600" dirty="0"/>
              </a:p>
              <a:p>
                <a:endParaRPr lang="id-ID" sz="1600" dirty="0"/>
              </a:p>
              <a:p>
                <a:r>
                  <a:rPr lang="id-ID" sz="1600" dirty="0"/>
                  <a:t>         </a:t>
                </a:r>
              </a:p>
            </p:txBody>
          </p:sp>
        </mc:Choice>
        <mc:Fallback xmlns="">
          <p:sp>
            <p:nvSpPr>
              <p:cNvPr id="4" name="TextBox 1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2048" y="1329904"/>
                <a:ext cx="4482791" cy="755379"/>
              </a:xfrm>
              <a:prstGeom prst="rect">
                <a:avLst/>
              </a:prstGeom>
              <a:blipFill rotWithShape="0">
                <a:blip r:embed="rId2"/>
                <a:stretch>
                  <a:fillRect l="-4076" t="-12097"/>
                </a:stretch>
              </a:blipFill>
            </p:spPr>
            <p:txBody>
              <a:bodyPr/>
              <a:lstStyle/>
              <a:p>
                <a:r>
                  <a:rPr lang="id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166"/>
              <p:cNvSpPr txBox="1"/>
              <p:nvPr/>
            </p:nvSpPr>
            <p:spPr>
              <a:xfrm>
                <a:off x="2732048" y="2085283"/>
                <a:ext cx="4482791" cy="755379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lIns="0" tIns="0" rIns="0" bIns="0" rtlCol="0" anchor="t">
                <a:no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id-ID" sz="2400" dirty="0" smtClean="0"/>
                  <a:t>C2</a:t>
                </a:r>
                <a:r>
                  <a:rPr lang="id-ID" sz="1600" dirty="0" smtClean="0"/>
                  <a:t>,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id-ID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id-ID" sz="1600" b="0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id-ID" sz="1600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</m:e>
                          <m:sup>
                            <m:r>
                              <a:rPr lang="id-ID" sz="16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d-ID" sz="1600" b="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id-ID" sz="1600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2−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d>
                          </m:e>
                          <m:sup>
                            <m:r>
                              <a:rPr lang="id-ID" sz="16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d-ID" sz="1600" b="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id-ID" sz="1600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3−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d>
                          </m:e>
                          <m:sup>
                            <m:r>
                              <a:rPr lang="id-ID" sz="16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d-ID" sz="1600" b="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rad>
                  </m:oMath>
                </a14:m>
                <a:endParaRPr lang="id-ID" sz="1600" dirty="0"/>
              </a:p>
              <a:p>
                <a:endParaRPr lang="id-ID" sz="1600" dirty="0"/>
              </a:p>
              <a:p>
                <a:r>
                  <a:rPr lang="id-ID" sz="1600" dirty="0"/>
                  <a:t>         </a:t>
                </a:r>
              </a:p>
            </p:txBody>
          </p:sp>
        </mc:Choice>
        <mc:Fallback xmlns="">
          <p:sp>
            <p:nvSpPr>
              <p:cNvPr id="5" name="TextBox 1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2048" y="2085283"/>
                <a:ext cx="4482791" cy="755379"/>
              </a:xfrm>
              <a:prstGeom prst="rect">
                <a:avLst/>
              </a:prstGeom>
              <a:blipFill rotWithShape="0">
                <a:blip r:embed="rId3"/>
                <a:stretch>
                  <a:fillRect l="-4076" t="-12097"/>
                </a:stretch>
              </a:blipFill>
            </p:spPr>
            <p:txBody>
              <a:bodyPr/>
              <a:lstStyle/>
              <a:p>
                <a:r>
                  <a:rPr lang="id-ID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166"/>
              <p:cNvSpPr txBox="1"/>
              <p:nvPr/>
            </p:nvSpPr>
            <p:spPr>
              <a:xfrm>
                <a:off x="2732047" y="2840662"/>
                <a:ext cx="4482791" cy="755379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lIns="0" tIns="0" rIns="0" bIns="0" rtlCol="0" anchor="t">
                <a:no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id-ID" sz="2400" dirty="0" smtClean="0"/>
                  <a:t>C3</a:t>
                </a:r>
                <a:r>
                  <a:rPr lang="id-ID" sz="1600" dirty="0" smtClean="0"/>
                  <a:t>,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id-ID" sz="1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id-ID" sz="1600" b="0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id-ID" sz="1600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</m:e>
                          <m:sup>
                            <m:r>
                              <a:rPr lang="id-ID" sz="16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d-ID" sz="1600" b="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id-ID" sz="1600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2−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d>
                          </m:e>
                          <m:sup>
                            <m:r>
                              <a:rPr lang="id-ID" sz="16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d-ID" sz="1600" b="0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id-ID" sz="1600" b="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3−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id-ID" sz="1600" b="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d>
                          </m:e>
                          <m:sup>
                            <m:r>
                              <a:rPr lang="id-ID" sz="16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d-ID" sz="1600" b="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rad>
                  </m:oMath>
                </a14:m>
                <a:endParaRPr lang="id-ID" sz="1600" dirty="0"/>
              </a:p>
              <a:p>
                <a:endParaRPr lang="id-ID" sz="1600" dirty="0"/>
              </a:p>
              <a:p>
                <a:r>
                  <a:rPr lang="id-ID" sz="1600" dirty="0"/>
                  <a:t>         </a:t>
                </a:r>
              </a:p>
            </p:txBody>
          </p:sp>
        </mc:Choice>
        <mc:Fallback xmlns="">
          <p:sp>
            <p:nvSpPr>
              <p:cNvPr id="6" name="TextBox 1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2047" y="2840662"/>
                <a:ext cx="4482791" cy="755379"/>
              </a:xfrm>
              <a:prstGeom prst="rect">
                <a:avLst/>
              </a:prstGeom>
              <a:blipFill rotWithShape="0">
                <a:blip r:embed="rId4"/>
                <a:stretch>
                  <a:fillRect l="-4076" t="-12903"/>
                </a:stretch>
              </a:blipFill>
            </p:spPr>
            <p:txBody>
              <a:bodyPr/>
              <a:lstStyle/>
              <a:p>
                <a:r>
                  <a:rPr lang="id-ID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822680" y="3982088"/>
            <a:ext cx="255538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Ketengan :  </a:t>
            </a:r>
          </a:p>
          <a:p>
            <a:r>
              <a:rPr lang="id-ID" dirty="0" smtClean="0"/>
              <a:t>                    x = Data Lama</a:t>
            </a:r>
          </a:p>
          <a:p>
            <a:r>
              <a:rPr lang="id-ID" dirty="0"/>
              <a:t> </a:t>
            </a:r>
            <a:r>
              <a:rPr lang="id-ID" dirty="0" smtClean="0"/>
              <a:t>                   y = Data Baru</a:t>
            </a:r>
          </a:p>
          <a:p>
            <a:r>
              <a:rPr lang="id-ID" dirty="0"/>
              <a:t> </a:t>
            </a:r>
            <a:r>
              <a:rPr lang="id-ID" dirty="0" smtClean="0"/>
              <a:t>                   c = Cluster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65492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686282"/>
              </p:ext>
            </p:extLst>
          </p:nvPr>
        </p:nvGraphicFramePr>
        <p:xfrm>
          <a:off x="2685873" y="1801936"/>
          <a:ext cx="7896633" cy="3372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6982"/>
                <a:gridCol w="1162902"/>
                <a:gridCol w="593323"/>
                <a:gridCol w="814313"/>
                <a:gridCol w="879404"/>
                <a:gridCol w="788190"/>
                <a:gridCol w="1007848"/>
                <a:gridCol w="1020769"/>
                <a:gridCol w="1162902"/>
              </a:tblGrid>
              <a:tr h="28101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No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Kecamatan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Jenis Usaha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C1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C2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C3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Nilai Terendah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81019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Mikro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Kecil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Menengah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28101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Dumbo raya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565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323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78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520,7053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1015,36693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101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dungigi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197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834,2937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1362,97689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488,724871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488,7248715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101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hulonthalangi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891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266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19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226,4862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682,115826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336,163651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226,4862027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101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4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kota barat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1027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86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39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531,016007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520,705291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101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kota tengah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868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88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18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160,3933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688,692965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388,115962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160,3932667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101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kota utara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348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246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46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697,6317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1215,84292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232,469353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232,4693528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101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7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sipa tanah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606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341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73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493,3782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979,017875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45,0555213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45,0555213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101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8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kota selatan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1350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1012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105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982,9349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925,985421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1044,83252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925,9854211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101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9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kota timur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1556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115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531,016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1015,36693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1019">
                <a:tc>
                  <a:txBody>
                    <a:bodyPr/>
                    <a:lstStyle/>
                    <a:p>
                      <a:endParaRPr lang="id-ID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id-ID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id-ID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id-ID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id-ID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id-ID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id-ID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id-ID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2079,114636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78041" y="1468256"/>
            <a:ext cx="312885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59000" algn="l"/>
              </a:tabLst>
            </a:pPr>
            <a:r>
              <a:rPr kumimoji="0" lang="id-ID" sz="14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Tabel  </a:t>
            </a:r>
            <a:r>
              <a:rPr kumimoji="0" lang="id-ID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Hasil  Iterasi </a:t>
            </a:r>
            <a:endParaRPr kumimoji="0" lang="id-ID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72560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82456" y="7354"/>
            <a:ext cx="205857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159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59000" algn="l"/>
              </a:tabLst>
            </a:pPr>
            <a: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Model K-Means Clustering</a:t>
            </a:r>
            <a:endParaRPr kumimoji="0" lang="id-ID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59000" algn="l"/>
              </a:tabLst>
            </a:pP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4383101"/>
              </p:ext>
            </p:extLst>
          </p:nvPr>
        </p:nvGraphicFramePr>
        <p:xfrm>
          <a:off x="245326" y="560177"/>
          <a:ext cx="4895850" cy="315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3" name="Visio" r:id="rId3" imgW="4894568" imgH="3148775" progId="Visio.Drawing.11">
                  <p:embed/>
                </p:oleObj>
              </mc:Choice>
              <mc:Fallback>
                <p:oleObj name="Visio" r:id="rId3" imgW="4894568" imgH="3148775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326" y="560177"/>
                        <a:ext cx="4895850" cy="3152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36099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4" name="Rectangle 26"/>
          <p:cNvSpPr>
            <a:spLocks noChangeArrowheads="1"/>
          </p:cNvSpPr>
          <p:nvPr/>
        </p:nvSpPr>
        <p:spPr bwMode="auto">
          <a:xfrm>
            <a:off x="4256799" y="4309184"/>
            <a:ext cx="4991100" cy="2257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4361574" y="4452059"/>
            <a:ext cx="4800600" cy="504825"/>
          </a:xfrm>
          <a:prstGeom prst="rect">
            <a:avLst/>
          </a:prstGeom>
          <a:gradFill rotWithShape="0">
            <a:gsLst>
              <a:gs pos="0">
                <a:srgbClr val="A8D08D"/>
              </a:gs>
              <a:gs pos="50000">
                <a:srgbClr val="E2EFD9"/>
              </a:gs>
              <a:gs pos="100000">
                <a:srgbClr val="A8D08D"/>
              </a:gs>
            </a:gsLst>
            <a:lin ang="18900000" scaled="1"/>
          </a:gradFill>
          <a:ln w="12700">
            <a:solidFill>
              <a:srgbClr val="A8D08D"/>
            </a:solidFill>
            <a:miter lim="800000"/>
            <a:headEnd/>
            <a:tailEnd/>
          </a:ln>
          <a:effectLst>
            <a:outerShdw dist="28398" dir="3806097" algn="ctr" rotWithShape="0">
              <a:srgbClr val="3756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Header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4"/>
          <p:cNvSpPr>
            <a:spLocks noChangeArrowheads="1"/>
          </p:cNvSpPr>
          <p:nvPr/>
        </p:nvSpPr>
        <p:spPr bwMode="auto">
          <a:xfrm>
            <a:off x="4352049" y="5010859"/>
            <a:ext cx="4800600" cy="1466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Navigasi Dokumen / Page / Window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4352049" y="5010859"/>
            <a:ext cx="4800600" cy="285750"/>
          </a:xfrm>
          <a:prstGeom prst="rect">
            <a:avLst/>
          </a:prstGeom>
          <a:solidFill>
            <a:srgbClr val="70AD47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756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Login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4399674" y="6061784"/>
            <a:ext cx="1485900" cy="466725"/>
          </a:xfrm>
          <a:prstGeom prst="rect">
            <a:avLst/>
          </a:prstGeom>
          <a:solidFill>
            <a:srgbClr val="A5A5A5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525252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Mining</a:t>
            </a: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5952249" y="6061784"/>
            <a:ext cx="1485900" cy="466725"/>
          </a:xfrm>
          <a:prstGeom prst="rect">
            <a:avLst/>
          </a:prstGeom>
          <a:solidFill>
            <a:srgbClr val="A5A5A5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525252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Clustering</a:t>
            </a: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7447674" y="6061784"/>
            <a:ext cx="1485900" cy="466725"/>
          </a:xfrm>
          <a:prstGeom prst="rect">
            <a:avLst/>
          </a:prstGeom>
          <a:solidFill>
            <a:srgbClr val="A5A5A5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525252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K-Means</a:t>
            </a: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7"/>
          <p:cNvSpPr>
            <a:spLocks noChangeArrowheads="1"/>
          </p:cNvSpPr>
          <p:nvPr/>
        </p:nvSpPr>
        <p:spPr bwMode="auto">
          <a:xfrm>
            <a:off x="4256799" y="394088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Interface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Desaign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Mekanisme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Navigasi</a:t>
            </a:r>
            <a:endParaRPr kumimoji="0" lang="id-ID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35"/>
          <p:cNvSpPr>
            <a:spLocks noChangeArrowheads="1"/>
          </p:cNvSpPr>
          <p:nvPr/>
        </p:nvSpPr>
        <p:spPr bwMode="auto">
          <a:xfrm>
            <a:off x="4210761" y="426155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309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9210" y="8921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Tampilan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input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Halaman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Login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169" name="Picture 1" descr="gmbr log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3305175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4090287" y="612065"/>
            <a:ext cx="3924300" cy="1819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4128387" y="621590"/>
            <a:ext cx="1657350" cy="314325"/>
          </a:xfrm>
          <a:prstGeom prst="rect">
            <a:avLst/>
          </a:prstGeom>
          <a:solidFill>
            <a:srgbClr val="A5A5A5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525252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Nama Objek</a:t>
            </a: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5785737" y="612065"/>
            <a:ext cx="2209800" cy="323850"/>
          </a:xfrm>
          <a:prstGeom prst="rect">
            <a:avLst/>
          </a:prstGeom>
          <a:solidFill>
            <a:srgbClr val="A5A5A5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525252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</a:t>
            </a: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47437" y="989890"/>
            <a:ext cx="1524000" cy="247650"/>
          </a:xfrm>
          <a:prstGeom prst="rect">
            <a:avLst/>
          </a:prstGeom>
          <a:solidFill>
            <a:srgbClr val="5B9BD5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1F4D7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814312" y="980365"/>
            <a:ext cx="2162175" cy="247650"/>
          </a:xfrm>
          <a:prstGeom prst="rect">
            <a:avLst/>
          </a:prstGeom>
          <a:solidFill>
            <a:srgbClr val="5B9BD5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1F4D7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804787" y="1218490"/>
            <a:ext cx="1428750" cy="247650"/>
          </a:xfrm>
          <a:prstGeom prst="rect">
            <a:avLst/>
          </a:prstGeom>
          <a:solidFill>
            <a:srgbClr val="A5A5A5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525252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Tambahkan</a:t>
            </a: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AutoShape 4"/>
          <p:cNvSpPr>
            <a:spLocks noChangeShapeType="1"/>
          </p:cNvSpPr>
          <p:nvPr/>
        </p:nvSpPr>
        <p:spPr bwMode="auto">
          <a:xfrm>
            <a:off x="5795262" y="640640"/>
            <a:ext cx="0" cy="18097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823837" y="1482015"/>
            <a:ext cx="1428750" cy="285750"/>
          </a:xfrm>
          <a:prstGeom prst="rect">
            <a:avLst/>
          </a:prstGeom>
          <a:solidFill>
            <a:srgbClr val="A5A5A5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525252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0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Hapus Data</a:t>
            </a: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090287" y="27086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Tampilan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input Data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Umkm</a:t>
            </a:r>
            <a:endParaRPr kumimoji="0" lang="id-ID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3510849" y="51364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sp>
        <p:nvSpPr>
          <p:cNvPr id="13" name="Rectangle 29"/>
          <p:cNvSpPr>
            <a:spLocks noChangeArrowheads="1"/>
          </p:cNvSpPr>
          <p:nvPr/>
        </p:nvSpPr>
        <p:spPr bwMode="auto">
          <a:xfrm>
            <a:off x="379413" y="3841777"/>
            <a:ext cx="1009650" cy="2105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Rectangle 28"/>
          <p:cNvSpPr>
            <a:spLocks noChangeArrowheads="1"/>
          </p:cNvSpPr>
          <p:nvPr/>
        </p:nvSpPr>
        <p:spPr bwMode="auto">
          <a:xfrm>
            <a:off x="1389063" y="3841777"/>
            <a:ext cx="3228975" cy="21050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Rectangle 27"/>
          <p:cNvSpPr>
            <a:spLocks noChangeArrowheads="1"/>
          </p:cNvSpPr>
          <p:nvPr/>
        </p:nvSpPr>
        <p:spPr bwMode="auto">
          <a:xfrm>
            <a:off x="427038" y="3879877"/>
            <a:ext cx="933450" cy="276225"/>
          </a:xfrm>
          <a:prstGeom prst="rect">
            <a:avLst/>
          </a:prstGeom>
          <a:solidFill>
            <a:srgbClr val="A5A5A5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525252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Cluster</a:t>
            </a: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1417638" y="3870352"/>
            <a:ext cx="3143250" cy="276225"/>
          </a:xfrm>
          <a:prstGeom prst="rect">
            <a:avLst/>
          </a:prstGeom>
          <a:solidFill>
            <a:srgbClr val="A5A5A5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525252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Centroid Awal</a:t>
            </a: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417513" y="4776815"/>
            <a:ext cx="933450" cy="314325"/>
          </a:xfrm>
          <a:prstGeom prst="rect">
            <a:avLst/>
          </a:prstGeom>
          <a:solidFill>
            <a:srgbClr val="FFFFFF"/>
          </a:solidFill>
          <a:ln w="31750">
            <a:solidFill>
              <a:srgbClr val="A5A5A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Cluster 1</a:t>
            </a: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407988" y="5202265"/>
            <a:ext cx="933450" cy="342900"/>
          </a:xfrm>
          <a:prstGeom prst="rect">
            <a:avLst/>
          </a:prstGeom>
          <a:solidFill>
            <a:srgbClr val="FFFFFF"/>
          </a:solidFill>
          <a:ln w="31750">
            <a:solidFill>
              <a:srgbClr val="A5A5A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Cluster 2</a:t>
            </a: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3"/>
          <p:cNvSpPr>
            <a:spLocks noChangeArrowheads="1"/>
          </p:cNvSpPr>
          <p:nvPr/>
        </p:nvSpPr>
        <p:spPr bwMode="auto">
          <a:xfrm>
            <a:off x="417513" y="5629302"/>
            <a:ext cx="933450" cy="342900"/>
          </a:xfrm>
          <a:prstGeom prst="rect">
            <a:avLst/>
          </a:prstGeom>
          <a:solidFill>
            <a:srgbClr val="FFFFFF"/>
          </a:solidFill>
          <a:ln w="31750">
            <a:solidFill>
              <a:srgbClr val="A5A5A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Cluster 3</a:t>
            </a: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407988" y="4238652"/>
            <a:ext cx="933450" cy="428625"/>
          </a:xfrm>
          <a:prstGeom prst="rect">
            <a:avLst/>
          </a:prstGeom>
          <a:solidFill>
            <a:srgbClr val="FFFFFF"/>
          </a:solidFill>
          <a:ln w="31750">
            <a:solidFill>
              <a:srgbClr val="A5A5A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Input</a:t>
            </a: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1427163" y="4248177"/>
            <a:ext cx="3143250" cy="276225"/>
          </a:xfrm>
          <a:prstGeom prst="rect">
            <a:avLst/>
          </a:prstGeom>
          <a:solidFill>
            <a:srgbClr val="BDD6EE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525252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1427163" y="4957790"/>
            <a:ext cx="933450" cy="276225"/>
          </a:xfrm>
          <a:prstGeom prst="rect">
            <a:avLst/>
          </a:prstGeom>
          <a:solidFill>
            <a:srgbClr val="A5A5A5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525252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Hapus Data</a:t>
            </a: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2332038" y="4948265"/>
            <a:ext cx="1123950" cy="276225"/>
          </a:xfrm>
          <a:prstGeom prst="rect">
            <a:avLst/>
          </a:prstGeom>
          <a:solidFill>
            <a:srgbClr val="A5A5A5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525252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1" i="0" u="none" strike="noStrike" cap="none" normalizeH="0" baseline="0" smtClean="0">
                <a:ln>
                  <a:noFill/>
                </a:ln>
                <a:solidFill>
                  <a:srgbClr val="1F4E79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 Data</a:t>
            </a: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1417638" y="4525990"/>
            <a:ext cx="1543050" cy="276225"/>
          </a:xfrm>
          <a:prstGeom prst="rect">
            <a:avLst/>
          </a:prstGeom>
          <a:solidFill>
            <a:srgbClr val="A5A5A5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525252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Tambahkan</a:t>
            </a: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AutoShape 17"/>
          <p:cNvSpPr>
            <a:spLocks noChangeShapeType="1"/>
          </p:cNvSpPr>
          <p:nvPr/>
        </p:nvSpPr>
        <p:spPr bwMode="auto">
          <a:xfrm flipV="1">
            <a:off x="1398588" y="4895877"/>
            <a:ext cx="3219450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Rectangle 30"/>
          <p:cNvSpPr>
            <a:spLocks noChangeArrowheads="1"/>
          </p:cNvSpPr>
          <p:nvPr/>
        </p:nvSpPr>
        <p:spPr bwMode="auto">
          <a:xfrm>
            <a:off x="379413" y="352269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Tampilan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input Data Centroid</a:t>
            </a:r>
            <a:endParaRPr kumimoji="0" lang="id-ID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41"/>
          <p:cNvSpPr>
            <a:spLocks noChangeArrowheads="1"/>
          </p:cNvSpPr>
          <p:nvPr/>
        </p:nvSpPr>
        <p:spPr bwMode="auto">
          <a:xfrm>
            <a:off x="0" y="360682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780987"/>
              </p:ext>
            </p:extLst>
          </p:nvPr>
        </p:nvGraphicFramePr>
        <p:xfrm>
          <a:off x="5591180" y="3891682"/>
          <a:ext cx="5177790" cy="13362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9140"/>
                <a:gridCol w="739775"/>
                <a:gridCol w="739775"/>
                <a:gridCol w="739775"/>
                <a:gridCol w="739775"/>
                <a:gridCol w="739775"/>
                <a:gridCol w="739775"/>
              </a:tblGrid>
              <a:tr h="0">
                <a:tc grid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Iterasi 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Objek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Data 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Data 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Data 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Cluster 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Cluster 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Cluster 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Objek 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232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341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Null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Null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Objek 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0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454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246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Null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Ok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200">
                          <a:effectLst/>
                        </a:rPr>
                        <a:t>Null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880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d-ID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d-ID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d-ID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d-ID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d-ID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d-ID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d-ID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9" name="AutoShape 48"/>
          <p:cNvSpPr>
            <a:spLocks noChangeShapeType="1"/>
          </p:cNvSpPr>
          <p:nvPr/>
        </p:nvSpPr>
        <p:spPr bwMode="auto">
          <a:xfrm rot="5400000">
            <a:off x="5783526" y="4885125"/>
            <a:ext cx="371475" cy="76200"/>
          </a:xfrm>
          <a:prstGeom prst="bentConnector3">
            <a:avLst>
              <a:gd name="adj1" fmla="val 49917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0" name="AutoShape 47"/>
          <p:cNvSpPr>
            <a:spLocks noChangeShapeType="1"/>
          </p:cNvSpPr>
          <p:nvPr/>
        </p:nvSpPr>
        <p:spPr bwMode="auto">
          <a:xfrm rot="5400000">
            <a:off x="10205338" y="4859717"/>
            <a:ext cx="371475" cy="47625"/>
          </a:xfrm>
          <a:prstGeom prst="bentConnector3">
            <a:avLst>
              <a:gd name="adj1" fmla="val 49917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1" name="AutoShape 46"/>
          <p:cNvSpPr>
            <a:spLocks noChangeShapeType="1"/>
          </p:cNvSpPr>
          <p:nvPr/>
        </p:nvSpPr>
        <p:spPr bwMode="auto">
          <a:xfrm rot="5400000">
            <a:off x="9519713" y="4827368"/>
            <a:ext cx="361950" cy="666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168" name="AutoShape 45"/>
          <p:cNvSpPr>
            <a:spLocks noChangeShapeType="1"/>
          </p:cNvSpPr>
          <p:nvPr/>
        </p:nvSpPr>
        <p:spPr bwMode="auto">
          <a:xfrm rot="5400000">
            <a:off x="8737956" y="4910517"/>
            <a:ext cx="381000" cy="381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170" name="AutoShape 44"/>
          <p:cNvSpPr>
            <a:spLocks noChangeShapeType="1"/>
          </p:cNvSpPr>
          <p:nvPr/>
        </p:nvSpPr>
        <p:spPr bwMode="auto">
          <a:xfrm rot="5400000">
            <a:off x="7994299" y="4869243"/>
            <a:ext cx="400050" cy="381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171" name="AutoShape 43"/>
          <p:cNvSpPr>
            <a:spLocks noChangeShapeType="1"/>
          </p:cNvSpPr>
          <p:nvPr/>
        </p:nvSpPr>
        <p:spPr bwMode="auto">
          <a:xfrm rot="5400000">
            <a:off x="7245880" y="4864480"/>
            <a:ext cx="390525" cy="38100"/>
          </a:xfrm>
          <a:prstGeom prst="bentConnector3">
            <a:avLst>
              <a:gd name="adj1" fmla="val 49917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172" name="AutoShape 42"/>
          <p:cNvSpPr>
            <a:spLocks noChangeShapeType="1"/>
          </p:cNvSpPr>
          <p:nvPr/>
        </p:nvSpPr>
        <p:spPr bwMode="auto">
          <a:xfrm rot="5400000">
            <a:off x="6464123" y="4864480"/>
            <a:ext cx="400050" cy="476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173" name="Rectangle 49"/>
          <p:cNvSpPr>
            <a:spLocks noChangeArrowheads="1"/>
          </p:cNvSpPr>
          <p:nvPr/>
        </p:nvSpPr>
        <p:spPr bwMode="auto">
          <a:xfrm>
            <a:off x="5480931" y="3561523"/>
            <a:ext cx="151868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Tabel </a:t>
            </a: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Desain Output</a:t>
            </a: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74" name="Rectangle 50"/>
          <p:cNvSpPr>
            <a:spLocks noChangeArrowheads="1"/>
          </p:cNvSpPr>
          <p:nvPr/>
        </p:nvSpPr>
        <p:spPr bwMode="auto">
          <a:xfrm>
            <a:off x="3506788" y="37734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84833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Relasi Tabel</a:t>
            </a:r>
            <a:endParaRPr lang="id-ID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580" y="1825625"/>
            <a:ext cx="7311987" cy="4351338"/>
          </a:xfrm>
        </p:spPr>
      </p:pic>
    </p:spTree>
    <p:extLst>
      <p:ext uri="{BB962C8B-B14F-4D97-AF65-F5344CB8AC3E}">
        <p14:creationId xmlns:p14="http://schemas.microsoft.com/office/powerpoint/2010/main" val="3643643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865</Words>
  <Application>Microsoft Office PowerPoint</Application>
  <PresentationFormat>Widescreen</PresentationFormat>
  <Paragraphs>410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Times New Roman</vt:lpstr>
      <vt:lpstr>Office Theme</vt:lpstr>
      <vt:lpstr>Visio</vt:lpstr>
      <vt:lpstr>PENERAPAN ALGORITMA K-MEANS UNTUK MENGELOMPOKAN USAHA MIKRO KECIL MENENGAH</vt:lpstr>
      <vt:lpstr>Kerangka Pemikiran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Relasi Tabel</vt:lpstr>
      <vt:lpstr>PowerPoint Presentation</vt:lpstr>
      <vt:lpstr>Folowgraf White Box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TERIMAH KASIH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PENERAPAN ALGORITMA K-MEANS UNTUK MENGELOMPOKAN USAHA MIKRO KECIL MENENGAH</dc:title>
  <dc:creator>tamsil</dc:creator>
  <cp:lastModifiedBy>tamsil</cp:lastModifiedBy>
  <cp:revision>16</cp:revision>
  <dcterms:created xsi:type="dcterms:W3CDTF">2019-04-11T12:40:13Z</dcterms:created>
  <dcterms:modified xsi:type="dcterms:W3CDTF">2019-04-12T12:33:29Z</dcterms:modified>
</cp:coreProperties>
</file>